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theme/theme3.xml" ContentType="application/vnd.openxmlformats-officedocument.theme+xml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1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8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buNone/>
            </a:pPr>
            <a:endParaRPr lang="ru-RU" sz="2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dt" idx="7"/>
          </p:nvPr>
        </p:nvSpPr>
        <p:spPr>
          <a:xfrm>
            <a:off x="3884400" y="0"/>
            <a:ext cx="2971800" cy="458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lstStyle>
            <a:lvl1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&lt;дата/время&gt;</a:t>
            </a:r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sldImg"/>
          </p:nvPr>
        </p:nvSpPr>
        <p:spPr>
          <a:xfrm>
            <a:off x="1371600" y="1142640"/>
            <a:ext cx="4114800" cy="3086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txBody>
          <a:bodyPr lIns="90000" rIns="90000" tIns="46800" bIns="4680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перемещения страницы щёлкните мышью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spcBef>
                <a:spcPts val="45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правки формата примечаний щёлкните мышью</a:t>
            </a:r>
            <a:endParaRPr lang="ru-RU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ftr" idx="8"/>
          </p:nvPr>
        </p:nvSpPr>
        <p:spPr>
          <a:xfrm>
            <a:off x="-360" y="8685360"/>
            <a:ext cx="2971800" cy="458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p>
            <a:pPr indent="0">
              <a:buNone/>
            </a:pPr>
            <a:endParaRPr lang="ru-RU" sz="2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sldNum" idx="9"/>
          </p:nvPr>
        </p:nvSpPr>
        <p:spPr>
          <a:xfrm>
            <a:off x="3884400" y="8685360"/>
            <a:ext cx="2971800" cy="458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b">
            <a:noAutofit/>
          </a:bodyPr>
          <a:lstStyle>
            <a:lvl1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1B466309-D4D7-4C42-8D5C-5C0323A322FC}" type="slidenum">
              <a:rPr lang="ru-RU" sz="12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&lt;номер&gt;</a:t>
            </a:fld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ldImg"/>
          </p:nvPr>
        </p:nvSpPr>
        <p:spPr>
          <a:xfrm>
            <a:off x="1371600" y="1143000"/>
            <a:ext cx="4114800" cy="3086280"/>
          </a:xfrm>
          <a:prstGeom prst="rect">
            <a:avLst/>
          </a:prstGeom>
          <a:ln w="0">
            <a:noFill/>
          </a:ln>
        </p:spPr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685800" y="4400280"/>
            <a:ext cx="5486400" cy="3600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spcBef>
                <a:spcPts val="45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36" name="Номер слайда 3"/>
          <p:cNvSpPr/>
          <p:nvPr/>
        </p:nvSpPr>
        <p:spPr>
          <a:xfrm>
            <a:off x="3884760" y="8685360"/>
            <a:ext cx="2971800" cy="45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1D74CCE-1219-440F-8A62-BBEF62BDF280}" type="slidenum">
              <a:rPr lang="ru-RU" sz="1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&lt;номер&gt;</a:t>
            </a:fld>
            <a:endParaRPr lang="ru-RU" sz="1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"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pPr marL="343080" indent="-34308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lstStyle>
            <a:lvl1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1528DF8-D3F3-49F0-B6FA-205626894913}" type="slidenum">
              <a:rPr lang="ru-RU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&lt;номер&gt;</a:t>
            </a:fld>
            <a:endParaRPr lang="ru-RU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лавие1"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правки текста заглавия щёлкните мышью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pPr marL="343080" indent="-34308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правки структуры щёлкните мышью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Второй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Третий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Четвёртый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Пятый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Шестой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Седьмой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rPr>
              <a:t>&lt;дата/время&gt;</a:t>
            </a:r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0641879-F96A-48B1-825F-53F80125EA02}" type="slidenum">
              <a: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rPr>
              <a:t>&lt;номер&gt;</a:t>
            </a:fld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png"/><Relationship Id="rId4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png"/><Relationship Id="rId3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" Target="slide4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8.xml"/><Relationship Id="rId7" Type="http://schemas.openxmlformats.org/officeDocument/2006/relationships/slide" Target="slide9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" Target="slide12.xml"/><Relationship Id="rId11" Type="http://schemas.openxmlformats.org/officeDocument/2006/relationships/slide" Target="slide13.xml"/><Relationship Id="rId12" Type="http://schemas.openxmlformats.org/officeDocument/2006/relationships/slide" Target="slide14.xml"/><Relationship Id="rId13" Type="http://schemas.openxmlformats.org/officeDocument/2006/relationships/slide" Target="slide16.xml"/><Relationship Id="rId14" Type="http://schemas.openxmlformats.org/officeDocument/2006/relationships/slide" Target="slide17.xml"/><Relationship Id="rId15" Type="http://schemas.openxmlformats.org/officeDocument/2006/relationships/slide" Target="slide18.xml"/><Relationship Id="rId16" Type="http://schemas.openxmlformats.org/officeDocument/2006/relationships/slide" Target="slide19.xml"/><Relationship Id="rId17" Type="http://schemas.openxmlformats.org/officeDocument/2006/relationships/slide" Target="slide20.xml"/><Relationship Id="rId18" Type="http://schemas.openxmlformats.org/officeDocument/2006/relationships/slide" Target="slide21.xml"/><Relationship Id="rId19" Type="http://schemas.openxmlformats.org/officeDocument/2006/relationships/slide" Target="slide22.xml"/><Relationship Id="rId20" Type="http://schemas.openxmlformats.org/officeDocument/2006/relationships/slide" Target="slide23.xml"/><Relationship Id="rId2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image" Target="../media/image41.png"/><Relationship Id="rId3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image" Target="../media/image43.pn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4360" y="1989000"/>
            <a:ext cx="7772400" cy="147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6000" b="1" u="none" strike="noStrike">
                <a:solidFill>
                  <a:srgbClr val="7030a0"/>
                </a:solidFill>
                <a:effectLst/>
                <a:uFillTx/>
                <a:latin typeface="Arial"/>
              </a:rPr>
              <a:t>Дорога открытий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20" name="Рисунок 2"/>
          <p:cNvPicPr/>
          <p:nvPr/>
        </p:nvPicPr>
        <p:blipFill>
          <a:blip r:embed="rId2"/>
          <a:stretch/>
        </p:blipFill>
        <p:spPr>
          <a:xfrm>
            <a:off x="3489480" y="3645000"/>
            <a:ext cx="2160360" cy="215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" name="TextBox 3"/>
          <p:cNvSpPr/>
          <p:nvPr/>
        </p:nvSpPr>
        <p:spPr>
          <a:xfrm>
            <a:off x="0" y="458640"/>
            <a:ext cx="9144000" cy="91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XI городская интеллектуально-познавательная химическая игра «Флогистон» 2025 г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Составитель:</a:t>
            </a: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Королева Ольга Владимировна, 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учитель химии </a:t>
            </a: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rPr>
              <a:t>МБОУ СШ № 86 имени М.Ф. Стригина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250560" y="1387080"/>
            <a:ext cx="8893080" cy="153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Какой металл назван в честь России?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4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5" name="Picture 11" descr="https://avatars.mds.yandex.net/i?id=a08b7b3e2df1ded5ec3e4a55b96aa5376d47f965-10273175-images-thumbs&amp;n=13"/>
          <p:cNvPicPr/>
          <p:nvPr/>
        </p:nvPicPr>
        <p:blipFill>
          <a:blip r:embed="rId1"/>
          <a:stretch/>
        </p:blipFill>
        <p:spPr>
          <a:xfrm>
            <a:off x="5076720" y="2708280"/>
            <a:ext cx="3224160" cy="2376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6" name="Picture 13" descr="Picture background"/>
          <p:cNvPicPr/>
          <p:nvPr/>
        </p:nvPicPr>
        <p:blipFill>
          <a:blip r:embed="rId2"/>
          <a:stretch/>
        </p:blipFill>
        <p:spPr>
          <a:xfrm>
            <a:off x="900000" y="2708280"/>
            <a:ext cx="3121200" cy="2513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" name="Прямоугольник 10"/>
          <p:cNvSpPr/>
          <p:nvPr/>
        </p:nvSpPr>
        <p:spPr>
          <a:xfrm>
            <a:off x="2195640" y="4791240"/>
            <a:ext cx="4752720" cy="161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       </a:t>
            </a: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Рутений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226" dur="indefinite" restart="never" nodeType="tmRoot">
          <p:childTnLst>
            <p:seq>
              <p:cTn id="227" dur="indefinite" nodeType="mainSeq">
                <p:childTnLst>
                  <p:par>
                    <p:cTn id="228" fill="hold" nodeType="clickEffect">
                      <p:stCondLst>
                        <p:cond delay="indefinite"/>
                      </p:stCondLst>
                      <p:childTnLst>
                        <p:par>
                          <p:cTn id="22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 nodeType="clickEffect">
                      <p:stCondLst>
                        <p:cond delay="indefinite"/>
                      </p:stCondLst>
                      <p:childTnLst>
                        <p:par>
                          <p:cTn id="23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Effect">
                      <p:stCondLst>
                        <p:cond delay="indefinite"/>
                      </p:stCondLst>
                      <p:childTnLst>
                        <p:par>
                          <p:cTn id="24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4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 nodeType="clickEffect">
                      <p:stCondLst>
                        <p:cond delay="indefinite"/>
                      </p:stCondLst>
                      <p:childTnLst>
                        <p:par>
                          <p:cTn id="24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48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5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323640" y="88920"/>
            <a:ext cx="8204040" cy="1006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br>
              <a:rPr sz="31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00040" y="1228680"/>
            <a:ext cx="8229600" cy="1695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7000"/>
              </a:lnSpc>
              <a:spcBef>
                <a:spcPts val="799"/>
              </a:spcBef>
              <a:spcAft>
                <a:spcPts val="799"/>
              </a:spcAft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Расположите металлы в порядке их исторического открытия: </a:t>
            </a:r>
            <a:r>
              <a:rPr lang="ru-RU" sz="3200" b="1" u="none" strike="noStrike">
                <a:solidFill>
                  <a:srgbClr val="6b6bcf"/>
                </a:solidFill>
                <a:effectLst/>
                <a:uFillTx/>
                <a:latin typeface="Times New Roman"/>
                <a:ea typeface="Calibri"/>
              </a:rPr>
              <a:t>железо, натрий, медь, вольфрам. 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1" name="Рисунок 2"/>
          <p:cNvPicPr/>
          <p:nvPr/>
        </p:nvPicPr>
        <p:blipFill>
          <a:blip r:embed="rId1"/>
          <a:stretch/>
        </p:blipFill>
        <p:spPr>
          <a:xfrm>
            <a:off x="812880" y="3429000"/>
            <a:ext cx="7603920" cy="1368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Прямоугольник 6"/>
          <p:cNvSpPr/>
          <p:nvPr/>
        </p:nvSpPr>
        <p:spPr>
          <a:xfrm>
            <a:off x="376200" y="5373720"/>
            <a:ext cx="8477280" cy="84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>
              <a:lnSpc>
                <a:spcPct val="100000"/>
              </a:lnSpc>
              <a:spcBef>
                <a:spcPts val="663"/>
              </a:spcBef>
              <a:spcAft>
                <a:spcPts val="799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1.</a:t>
            </a:r>
            <a:r>
              <a:rPr lang="ru-RU" sz="3600" b="1" u="none" strike="noStrike">
                <a:solidFill>
                  <a:srgbClr val="ff0000"/>
                </a:solidFill>
                <a:effectLst/>
                <a:uFillTx/>
                <a:latin typeface="Times New Roman"/>
              </a:rPr>
              <a:t>медь  2. железо 3.вольфрам  4. натрий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251" dur="indefinite" restart="never" nodeType="tmRoot">
          <p:childTnLst>
            <p:seq>
              <p:cTn id="252" dur="indefinite" nodeType="mainSeq">
                <p:childTnLst>
                  <p:par>
                    <p:cTn id="253" fill="hold" nodeType="clickEffect">
                      <p:stCondLst>
                        <p:cond delay="indefinite"/>
                      </p:stCondLst>
                      <p:childTnLst>
                        <p:par>
                          <p:cTn id="25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5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8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5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 nodeType="clickEffect">
                      <p:stCondLst>
                        <p:cond delay="indefinite"/>
                      </p:stCondLst>
                      <p:childTnLst>
                        <p:par>
                          <p:cTn id="26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6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 nodeType="clickEffect">
                      <p:stCondLst>
                        <p:cond delay="indefinite"/>
                      </p:stCondLst>
                      <p:childTnLst>
                        <p:par>
                          <p:cTn id="26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9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7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8040" y="260280"/>
            <a:ext cx="8229600" cy="720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26760" y="1091880"/>
            <a:ext cx="8226360" cy="162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2500" lnSpcReduction="19999"/>
          </a:bodyPr>
          <a:p>
            <a:pPr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45720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Первоначально источником соответствующего этому элементу простого вещества были упавшие на Землю метеориты, которые содержали его почти в чистом виде.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6" name="Picture 9" descr="https://avatars.mds.yandex.net/i?id=b8907fef4ec894f82c453c3fbcb2399363118e5c-4493789-images-thumbs&amp;n=13"/>
          <p:cNvPicPr/>
          <p:nvPr/>
        </p:nvPicPr>
        <p:blipFill>
          <a:blip r:embed="rId1"/>
          <a:stretch/>
        </p:blipFill>
        <p:spPr>
          <a:xfrm>
            <a:off x="2484360" y="4365720"/>
            <a:ext cx="2720880" cy="2039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7" name="Рисунок 2"/>
          <p:cNvPicPr/>
          <p:nvPr/>
        </p:nvPicPr>
        <p:blipFill>
          <a:blip r:embed="rId2"/>
          <a:stretch/>
        </p:blipFill>
        <p:spPr>
          <a:xfrm>
            <a:off x="5622840" y="4714920"/>
            <a:ext cx="3371760" cy="13413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272" dur="indefinite" restart="never" nodeType="tmRoot">
          <p:childTnLst>
            <p:seq>
              <p:cTn id="273" dur="indefinite" nodeType="mainSeq">
                <p:childTnLst>
                  <p:par>
                    <p:cTn id="274" fill="hold" nodeType="clickEffect">
                      <p:stCondLst>
                        <p:cond delay="indefinite"/>
                      </p:stCondLst>
                      <p:childTnLst>
                        <p:par>
                          <p:cTn id="27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8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9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 nodeType="clickEffect">
                      <p:stCondLst>
                        <p:cond delay="indefinite"/>
                      </p:stCondLst>
                      <p:childTnLst>
                        <p:par>
                          <p:cTn id="28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8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 nodeType="clickEffect">
                      <p:stCondLst>
                        <p:cond delay="indefinite"/>
                      </p:stCondLst>
                      <p:childTnLst>
                        <p:par>
                          <p:cTn id="28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92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250920" y="33624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</a:t>
            </a:r>
            <a:br>
              <a:rPr sz="2800"/>
            </a:b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5: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325080" y="1267920"/>
            <a:ext cx="8542440" cy="2621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Calibri"/>
              </a:rPr>
              <a:t>Какой химический элемент образует газ, обладающий запахом свежести и составляет защитный барьер Земли?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0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1" name="Рисунок 2"/>
          <p:cNvPicPr/>
          <p:nvPr/>
        </p:nvPicPr>
        <p:blipFill>
          <a:blip r:embed="rId1"/>
          <a:stretch/>
        </p:blipFill>
        <p:spPr>
          <a:xfrm>
            <a:off x="2421000" y="3789360"/>
            <a:ext cx="4586400" cy="1871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2" name="Рисунок 3"/>
          <p:cNvPicPr/>
          <p:nvPr/>
        </p:nvPicPr>
        <p:blipFill>
          <a:blip r:embed="rId2"/>
          <a:stretch/>
        </p:blipFill>
        <p:spPr>
          <a:xfrm>
            <a:off x="2313000" y="5384880"/>
            <a:ext cx="4803840" cy="162720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293" dur="indefinite" restart="never" nodeType="tmRoot">
          <p:childTnLst>
            <p:seq>
              <p:cTn id="294" dur="indefinite" nodeType="mainSeq">
                <p:childTnLst>
                  <p:par>
                    <p:cTn id="295" fill="hold" nodeType="clickEffect">
                      <p:stCondLst>
                        <p:cond delay="indefinite"/>
                      </p:stCondLst>
                      <p:childTnLst>
                        <p:par>
                          <p:cTn id="29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7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9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0" dur="5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1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 nodeType="clickEffect">
                      <p:stCondLst>
                        <p:cond delay="indefinite"/>
                      </p:stCondLst>
                      <p:childTnLst>
                        <p:par>
                          <p:cTn id="30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0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 nodeType="clickEffect">
                      <p:stCondLst>
                        <p:cond delay="indefinite"/>
                      </p:stCondLst>
                      <p:childTnLst>
                        <p:par>
                          <p:cTn id="3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11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13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490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10: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4" name="Объект 3"/>
          <p:cNvPicPr/>
          <p:nvPr/>
        </p:nvPicPr>
        <p:blipFill>
          <a:blip r:embed="rId1"/>
          <a:stretch/>
        </p:blipFill>
        <p:spPr>
          <a:xfrm>
            <a:off x="8666280" y="6308640"/>
            <a:ext cx="328320" cy="336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Прямоугольник 4"/>
          <p:cNvSpPr/>
          <p:nvPr/>
        </p:nvSpPr>
        <p:spPr>
          <a:xfrm>
            <a:off x="324000" y="771480"/>
            <a:ext cx="8670600" cy="393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just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Calibri"/>
              </a:rPr>
              <a:t>Кристаллы этого вещества имеют фиалковый цвет с металлическим блеском, при нормальных условиях не растворяется в воде, но хорошо растворяется в спирте и этим раствором пользуются как дезинфицирующим средством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6" name="Рисунок 5"/>
          <p:cNvPicPr/>
          <p:nvPr/>
        </p:nvPicPr>
        <p:blipFill>
          <a:blip r:embed="rId2"/>
          <a:stretch/>
        </p:blipFill>
        <p:spPr>
          <a:xfrm>
            <a:off x="755640" y="4741920"/>
            <a:ext cx="2925720" cy="1933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7" name="Рисунок 6"/>
          <p:cNvPicPr/>
          <p:nvPr/>
        </p:nvPicPr>
        <p:blipFill>
          <a:blip r:embed="rId3"/>
          <a:stretch/>
        </p:blipFill>
        <p:spPr>
          <a:xfrm>
            <a:off x="4356000" y="4865760"/>
            <a:ext cx="2880000" cy="14461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14" dur="indefinite" restart="never" nodeType="tmRoot">
          <p:childTnLst>
            <p:seq>
              <p:cTn id="315" dur="indefinite" nodeType="mainSeq">
                <p:childTnLst>
                  <p:par>
                    <p:cTn id="316" fill="hold" nodeType="clickEffect">
                      <p:stCondLst>
                        <p:cond delay="indefinite"/>
                      </p:stCondLst>
                      <p:childTnLst>
                        <p:par>
                          <p:cTn id="31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1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 nodeType="clickEffect">
                      <p:stCondLst>
                        <p:cond delay="indefinite"/>
                      </p:stCondLst>
                      <p:childTnLst>
                        <p:par>
                          <p:cTn id="32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2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 nodeType="clickEffect">
                      <p:stCondLst>
                        <p:cond delay="indefinite"/>
                      </p:stCondLst>
                      <p:childTnLst>
                        <p:par>
                          <p:cTn id="33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32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34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5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10: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9" name=""/>
          <p:cNvSpPr txBox="1"/>
          <p:nvPr/>
        </p:nvSpPr>
        <p:spPr>
          <a:xfrm>
            <a:off x="457200" y="836280"/>
            <a:ext cx="8229600" cy="38876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2500" lnSpcReduction="9999"/>
          </a:bodyPr>
          <a:p>
            <a:pPr marL="343080" indent="-343080" algn="just">
              <a:lnSpc>
                <a:spcPct val="100000"/>
              </a:lnSpc>
              <a:spcBef>
                <a:spcPts val="901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Calibri"/>
              </a:rPr>
              <a:t>Кристаллы этого вещества имеют фиалковый цвет с металлическим блеском, при нормальных условиях не растворяется в воде, но хорошо растворяется в спирте и этим раствором пользуются как дезинфицирующим средством.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901"/>
              </a:spcBef>
              <a:buClr>
                <a:srgbClr val="222268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0" name="Рисунок 3"/>
          <p:cNvPicPr/>
          <p:nvPr/>
        </p:nvPicPr>
        <p:blipFill>
          <a:blip r:embed="rId1"/>
          <a:stretch/>
        </p:blipFill>
        <p:spPr>
          <a:xfrm>
            <a:off x="684360" y="4746600"/>
            <a:ext cx="2925720" cy="1932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1" name="Рисунок 4"/>
          <p:cNvPicPr/>
          <p:nvPr/>
        </p:nvPicPr>
        <p:blipFill>
          <a:blip r:embed="rId2"/>
          <a:stretch/>
        </p:blipFill>
        <p:spPr>
          <a:xfrm>
            <a:off x="4356000" y="4865760"/>
            <a:ext cx="2880000" cy="1446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2" name="Рисунок 5"/>
          <p:cNvPicPr/>
          <p:nvPr/>
        </p:nvPicPr>
        <p:blipFill>
          <a:blip r:embed="rId3"/>
          <a:stretch/>
        </p:blipFill>
        <p:spPr>
          <a:xfrm>
            <a:off x="8524800" y="6311880"/>
            <a:ext cx="324000" cy="3351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35" dur="indefinite" restart="never" nodeType="tmRoot">
          <p:childTnLst>
            <p:seq>
              <p:cTn id="336" dur="indefinite" nodeType="mainSeq">
                <p:childTnLst>
                  <p:par>
                    <p:cTn id="337" fill="hold" nodeType="clickEffect">
                      <p:stCondLst>
                        <p:cond delay="indefinite"/>
                      </p:stCondLst>
                      <p:childTnLst>
                        <p:par>
                          <p:cTn id="33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3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1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2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43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 nodeType="clickEffect">
                      <p:stCondLst>
                        <p:cond delay="indefinite"/>
                      </p:stCondLst>
                      <p:childTnLst>
                        <p:par>
                          <p:cTn id="34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4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5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1" fill="hold" nodeType="clickEffect">
                      <p:stCondLst>
                        <p:cond delay="indefinite"/>
                      </p:stCondLst>
                      <p:childTnLst>
                        <p:par>
                          <p:cTn id="35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53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55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92200" y="115920"/>
            <a:ext cx="8245440" cy="504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10: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448920" y="560160"/>
            <a:ext cx="8226360" cy="2158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62500" lnSpcReduction="19999"/>
          </a:bodyPr>
          <a:p>
            <a:pPr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Times New Roman"/>
              </a:rPr>
              <a:t>Это единственный химический элемент, который был впервые обнаружен на Солнце, и только значительно позже  -  на Земле. В 1868 году  Норман Локьер,  исследуя спектр Солнца, обнаружил  неизвестные спектральные линии. На Земле, в лабораторных условиях, их получить не удавалось. Таким образом,   был открыт химический элемент, который был назван в честь Солнца. Какой это элемент?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5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6" name="Рисунок 1"/>
          <p:cNvPicPr/>
          <p:nvPr/>
        </p:nvPicPr>
        <p:blipFill>
          <a:blip r:embed="rId1"/>
          <a:stretch/>
        </p:blipFill>
        <p:spPr>
          <a:xfrm>
            <a:off x="1498680" y="12247560"/>
            <a:ext cx="1119240" cy="741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7" name="Picture 8" descr="Picture background"/>
          <p:cNvPicPr/>
          <p:nvPr/>
        </p:nvPicPr>
        <p:blipFill>
          <a:blip r:embed="rId2"/>
          <a:stretch/>
        </p:blipFill>
        <p:spPr>
          <a:xfrm>
            <a:off x="826920" y="4365720"/>
            <a:ext cx="2405160" cy="2230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8" name="Рисунок 2"/>
          <p:cNvPicPr/>
          <p:nvPr/>
        </p:nvPicPr>
        <p:blipFill>
          <a:blip r:embed="rId3"/>
          <a:stretch/>
        </p:blipFill>
        <p:spPr>
          <a:xfrm>
            <a:off x="3554280" y="4667400"/>
            <a:ext cx="4797720" cy="162720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56" dur="indefinite" restart="never" nodeType="tmRoot">
          <p:childTnLst>
            <p:seq>
              <p:cTn id="357" dur="indefinite" nodeType="mainSeq">
                <p:childTnLst>
                  <p:par>
                    <p:cTn id="358" fill="hold" nodeType="clickEffect">
                      <p:stCondLst>
                        <p:cond delay="indefinite"/>
                      </p:stCondLst>
                      <p:childTnLst>
                        <p:par>
                          <p:cTn id="35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6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 nodeType="clickEffect">
                      <p:stCondLst>
                        <p:cond delay="indefinite"/>
                      </p:stCondLst>
                      <p:childTnLst>
                        <p:par>
                          <p:cTn id="36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6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 nodeType="clickEffect">
                      <p:stCondLst>
                        <p:cond delay="indefinite"/>
                      </p:stCondLst>
                      <p:childTnLst>
                        <p:par>
                          <p:cTn id="36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6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 nodeType="clickEffect">
                      <p:stCondLst>
                        <p:cond delay="indefinite"/>
                      </p:stCondLst>
                      <p:childTnLst>
                        <p:par>
                          <p:cTn id="37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75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7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48920" y="259920"/>
            <a:ext cx="8226360" cy="647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15:</a:t>
            </a:r>
            <a:br>
              <a:rPr sz="3600"/>
            </a:b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48920" y="620640"/>
            <a:ext cx="8435880" cy="3921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Times New Roman"/>
              </a:rPr>
              <a:t>Пять знаменитых химиков XVIII в. дали некоему неметаллу, который в виде простого вещества представляет собой газ и состоит из двухатомных молекул, пять разных названий. Последнее название предложил   в 1776 г. французский  химик  Антуан Лавуазье,  в переводе с греческого которое означало   «безжизненный воздух». Как сейчас называется этот неметалл?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1" name="AutoShape 5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2" name="Рисунок 1"/>
          <p:cNvPicPr/>
          <p:nvPr/>
        </p:nvPicPr>
        <p:blipFill>
          <a:blip r:embed="rId1"/>
          <a:stretch/>
        </p:blipFill>
        <p:spPr>
          <a:xfrm>
            <a:off x="684360" y="4119480"/>
            <a:ext cx="4572000" cy="2571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3" name="Рисунок 4"/>
          <p:cNvPicPr/>
          <p:nvPr/>
        </p:nvPicPr>
        <p:blipFill>
          <a:blip r:embed="rId2"/>
          <a:stretch/>
        </p:blipFill>
        <p:spPr>
          <a:xfrm>
            <a:off x="5418000" y="4869000"/>
            <a:ext cx="3346560" cy="10731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78" dur="indefinite" restart="never" nodeType="tmRoot">
          <p:childTnLst>
            <p:seq>
              <p:cTn id="379" dur="indefinite" nodeType="mainSeq">
                <p:childTnLst>
                  <p:par>
                    <p:cTn id="380" fill="hold" nodeType="clickEffect">
                      <p:stCondLst>
                        <p:cond delay="indefinite"/>
                      </p:stCondLst>
                      <p:childTnLst>
                        <p:par>
                          <p:cTn id="38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8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5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86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7" fill="hold" nodeType="clickEffect">
                      <p:stCondLst>
                        <p:cond delay="indefinite"/>
                      </p:stCondLst>
                      <p:childTnLst>
                        <p:par>
                          <p:cTn id="38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8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9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 nodeType="clickEffect">
                      <p:stCondLst>
                        <p:cond delay="indefinite"/>
                      </p:stCondLst>
                      <p:childTnLst>
                        <p:par>
                          <p:cTn id="39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96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98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50560" y="350640"/>
            <a:ext cx="8893080" cy="556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 15: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0" y="907560"/>
            <a:ext cx="9144000" cy="2737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7000"/>
              </a:lnSpc>
              <a:spcBef>
                <a:spcPts val="901"/>
              </a:spcBef>
              <a:spcAft>
                <a:spcPts val="799"/>
              </a:spcAft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Calibri"/>
              </a:rPr>
              <a:t>В состав некоторого состава латуни входит 10% цинка и 70% меди. Рассчитайте массу цинка и меди в 0,5 кг латуни.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7" name="Рисунок 5"/>
          <p:cNvPicPr/>
          <p:nvPr/>
        </p:nvPicPr>
        <p:blipFill>
          <a:blip r:embed="rId1"/>
          <a:stretch/>
        </p:blipFill>
        <p:spPr>
          <a:xfrm>
            <a:off x="468360" y="3141720"/>
            <a:ext cx="4422600" cy="315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8" name="Рисунок 6"/>
          <p:cNvPicPr/>
          <p:nvPr/>
        </p:nvPicPr>
        <p:blipFill>
          <a:blip r:embed="rId2"/>
          <a:stretch/>
        </p:blipFill>
        <p:spPr>
          <a:xfrm>
            <a:off x="5091120" y="3541680"/>
            <a:ext cx="3719520" cy="235908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99" dur="indefinite" restart="never" nodeType="tmRoot">
          <p:childTnLst>
            <p:seq>
              <p:cTn id="400" dur="indefinite" nodeType="mainSeq">
                <p:childTnLst>
                  <p:par>
                    <p:cTn id="401" fill="hold" nodeType="clickEffect">
                      <p:stCondLst>
                        <p:cond delay="indefinite"/>
                      </p:stCondLst>
                      <p:childTnLst>
                        <p:par>
                          <p:cTn id="40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0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5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6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07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 nodeType="clickEffect">
                      <p:stCondLst>
                        <p:cond delay="indefinite"/>
                      </p:stCondLst>
                      <p:childTnLst>
                        <p:par>
                          <p:cTn id="40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0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 nodeType="clickEffect">
                      <p:stCondLst>
                        <p:cond delay="indefinite"/>
                      </p:stCondLst>
                      <p:childTnLst>
                        <p:par>
                          <p:cTn id="4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7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1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23720" y="333360"/>
            <a:ext cx="8229600" cy="574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 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222120" y="907920"/>
            <a:ext cx="8431200" cy="2376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9999"/>
          </a:bodyPr>
          <a:p>
            <a:pPr indent="0" algn="just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254061"/>
                </a:solidFill>
                <a:effectLst/>
                <a:uFillTx/>
                <a:latin typeface="Times New Roman"/>
                <a:ea typeface="Times New Roman"/>
              </a:rPr>
              <a:t>Этот химический элемент был открыт шведским ученым Нильсоном и назван в честь полуострова, расположенного на северо-западе Европы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it-IT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2" name="Рисунок 5"/>
          <p:cNvPicPr/>
          <p:nvPr/>
        </p:nvPicPr>
        <p:blipFill>
          <a:blip r:embed="rId1"/>
          <a:stretch/>
        </p:blipFill>
        <p:spPr>
          <a:xfrm>
            <a:off x="755640" y="3251160"/>
            <a:ext cx="3219480" cy="2822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3" name="Рисунок 6"/>
          <p:cNvPicPr/>
          <p:nvPr/>
        </p:nvPicPr>
        <p:blipFill>
          <a:blip r:embed="rId2"/>
          <a:stretch/>
        </p:blipFill>
        <p:spPr>
          <a:xfrm>
            <a:off x="4538520" y="3873600"/>
            <a:ext cx="3922920" cy="12967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420" dur="indefinite" restart="never" nodeType="tmRoot">
          <p:childTnLst>
            <p:seq>
              <p:cTn id="421" dur="indefinite" nodeType="mainSeq">
                <p:childTnLst>
                  <p:par>
                    <p:cTn id="422" fill="hold" nodeType="clickEffect">
                      <p:stCondLst>
                        <p:cond delay="indefinite"/>
                      </p:stCondLst>
                      <p:childTnLst>
                        <p:par>
                          <p:cTn id="42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2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6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7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28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53" presetClass="entr" fill="hold" nodeType="with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1" dur="500" fill="hold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2" dur="500" fill="hold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33" dur="500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 nodeType="clickEffect">
                      <p:stCondLst>
                        <p:cond delay="indefinite"/>
                      </p:stCondLst>
                      <p:childTnLst>
                        <p:par>
                          <p:cTn id="43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3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4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 nodeType="clickEffect">
                      <p:stCondLst>
                        <p:cond delay="indefinite"/>
                      </p:stCondLst>
                      <p:childTnLst>
                        <p:par>
                          <p:cTn id="44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43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45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"/>
          <p:cNvGraphicFramePr/>
          <p:nvPr/>
        </p:nvGraphicFramePr>
        <p:xfrm>
          <a:off x="0" y="476280"/>
          <a:ext cx="9144000" cy="5981760"/>
        </p:xfrm>
        <a:graphic>
          <a:graphicData uri="http://schemas.openxmlformats.org/drawingml/2006/table">
            <a:tbl>
              <a:tblPr/>
              <a:tblGrid>
                <a:gridCol w="2556000"/>
                <a:gridCol w="1253880"/>
                <a:gridCol w="1371600"/>
                <a:gridCol w="1295640"/>
                <a:gridCol w="1369800"/>
                <a:gridCol w="1297080"/>
              </a:tblGrid>
              <a:tr h="15048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604a7b"/>
                          </a:solidFill>
                          <a:effectLst/>
                          <a:uFillTx/>
                          <a:latin typeface="Arial"/>
                        </a:rPr>
                        <a:t>Загадки о химических элементах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2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3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4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5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5505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e46c0a"/>
                          </a:solidFill>
                          <a:effectLst/>
                          <a:uFillTx/>
                          <a:latin typeface="Arial"/>
                        </a:rPr>
                        <a:t>Металлы 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6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7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8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9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0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4652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4f6228"/>
                          </a:solidFill>
                          <a:effectLst/>
                          <a:uFillTx/>
                          <a:latin typeface="Arial"/>
                        </a:rPr>
                        <a:t>Неметаллы 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1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2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3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4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5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4616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984807"/>
                          </a:solidFill>
                          <a:effectLst/>
                          <a:uFillTx/>
                          <a:latin typeface="Arial"/>
                        </a:rPr>
                        <a:t>Подумай – отгадай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6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7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8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9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20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70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457200" y="981000"/>
            <a:ext cx="8229600" cy="29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Название какого химического элемента здесь зашифровано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Cr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Li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Sn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Ru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7" name="Picture 7" descr="https://avatars.mds.yandex.net/i?id=e79e7edcefbd48a4dd1220865b065c9b5684299f7d1fe7ba-12649183-images-thumbs&amp;n=13"/>
          <p:cNvPicPr/>
          <p:nvPr/>
        </p:nvPicPr>
        <p:blipFill>
          <a:blip r:embed="rId1"/>
          <a:stretch/>
        </p:blipFill>
        <p:spPr>
          <a:xfrm>
            <a:off x="900000" y="4149720"/>
            <a:ext cx="2756160" cy="190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8" name="WordArt 7"/>
          <p:cNvSpPr/>
          <p:nvPr/>
        </p:nvSpPr>
        <p:spPr>
          <a:xfrm>
            <a:off x="2916360" y="4414680"/>
            <a:ext cx="6740280" cy="136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Хлор  – по первым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буквам названий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элементов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 advTm="0">
    <p:wheel/>
  </p:transition>
  <p:timing>
    <p:tnLst>
      <p:par>
        <p:cTn id="446" dur="indefinite" restart="never" nodeType="tmRoot">
          <p:childTnLst>
            <p:seq>
              <p:cTn id="447" dur="indefinite" nodeType="mainSeq">
                <p:childTnLst>
                  <p:par>
                    <p:cTn id="448" fill="hold" nodeType="clickEffect">
                      <p:stCondLst>
                        <p:cond delay="indefinite"/>
                      </p:stCondLst>
                      <p:childTnLst>
                        <p:par>
                          <p:cTn id="44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 nodeType="clickEffect">
                      <p:stCondLst>
                        <p:cond delay="indefinite"/>
                      </p:stCondLst>
                      <p:childTnLst>
                        <p:par>
                          <p:cTn id="45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6" fill="hold" nodeType="clickEffect">
                      <p:stCondLst>
                        <p:cond delay="indefinite"/>
                      </p:stCondLst>
                      <p:childTnLst>
                        <p:par>
                          <p:cTn id="45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6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 nodeType="clickEffect">
                      <p:stCondLst>
                        <p:cond delay="indefinite"/>
                      </p:stCondLst>
                      <p:childTnLst>
                        <p:par>
                          <p:cTn id="46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65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67" dur="2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71240" y="192240"/>
            <a:ext cx="8064360" cy="403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246240" y="576000"/>
            <a:ext cx="8424720" cy="3297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indent="0" algn="just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4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Times New Roman"/>
              </a:rPr>
              <a:t>С соединениями этого элемента человек знаком давно. С древних времен ему были известны алебастр и  гипс. Оксид этого элемента  впервые описал немецкий ученый-химик И. Потт  в 1746 году. А вот попытки выделить  металл из оксида  длительное время оставались безрезультатными. Впервые это сделал Г. Дэви во время знаменитой «атаки» на щелочные земли. Известковая земля, разбитая энергией электричества, «отдала» в руки ученых удивительно агрессивный металл. Какой металл был получен Г. Дэви?</a:t>
            </a:r>
            <a:endParaRPr lang="ru-RU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2" name="Рисунок 3"/>
          <p:cNvPicPr/>
          <p:nvPr/>
        </p:nvPicPr>
        <p:blipFill>
          <a:blip r:embed="rId1"/>
          <a:stretch/>
        </p:blipFill>
        <p:spPr>
          <a:xfrm>
            <a:off x="5427720" y="4240080"/>
            <a:ext cx="3409920" cy="191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3" name="Рисунок 2"/>
          <p:cNvPicPr/>
          <p:nvPr/>
        </p:nvPicPr>
        <p:blipFill>
          <a:blip r:embed="rId2"/>
          <a:stretch/>
        </p:blipFill>
        <p:spPr>
          <a:xfrm>
            <a:off x="299880" y="4836960"/>
            <a:ext cx="3365640" cy="11131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468" dur="indefinite" restart="never" nodeType="tmRoot">
          <p:childTnLst>
            <p:seq>
              <p:cTn id="469" dur="indefinite" nodeType="mainSeq">
                <p:childTnLst>
                  <p:par>
                    <p:cTn id="470" fill="hold" nodeType="clickEffect">
                      <p:stCondLst>
                        <p:cond delay="indefinite"/>
                      </p:stCondLst>
                      <p:childTnLst>
                        <p:par>
                          <p:cTn id="47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7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4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5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76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 nodeType="clickEffect">
                      <p:stCondLst>
                        <p:cond delay="indefinite"/>
                      </p:stCondLst>
                      <p:childTnLst>
                        <p:par>
                          <p:cTn id="47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7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8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4" fill="hold" nodeType="clickEffect">
                      <p:stCondLst>
                        <p:cond delay="indefinite"/>
                      </p:stCondLst>
                      <p:childTnLst>
                        <p:par>
                          <p:cTn id="48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86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8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71240" y="352440"/>
            <a:ext cx="8204040" cy="412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0" y="764640"/>
            <a:ext cx="9144000" cy="381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Times New Roman"/>
              </a:rPr>
              <a:t>Этот металл -  один из семи металлов древности, которые сопоставляли с семью планетами.  Этот металл сопоставляется с Марсом. С древнейших времен его  получали из руд, залегающих почти повсеместно. Наиболее распространенные   руды -  гематит, магнетит и  другие. Древние народы впервые познакомились с ним, как с металлом, упавшим с неба, т. е. как с метеоритным. Что это за металл?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6" name="AutoShape 5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7" name="Рисунок 2"/>
          <p:cNvPicPr/>
          <p:nvPr/>
        </p:nvPicPr>
        <p:blipFill>
          <a:blip r:embed="rId1"/>
          <a:stretch/>
        </p:blipFill>
        <p:spPr>
          <a:xfrm>
            <a:off x="755640" y="4722840"/>
            <a:ext cx="3201840" cy="1801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8" name="Рисунок 4"/>
          <p:cNvPicPr/>
          <p:nvPr/>
        </p:nvPicPr>
        <p:blipFill>
          <a:blip r:embed="rId2"/>
          <a:stretch/>
        </p:blipFill>
        <p:spPr>
          <a:xfrm>
            <a:off x="5076720" y="4883040"/>
            <a:ext cx="3529080" cy="13399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489" dur="indefinite" restart="never" nodeType="tmRoot">
          <p:childTnLst>
            <p:seq>
              <p:cTn id="490" dur="indefinite" nodeType="mainSeq">
                <p:childTnLst>
                  <p:par>
                    <p:cTn id="491" fill="hold" nodeType="clickEffect">
                      <p:stCondLst>
                        <p:cond delay="indefinite"/>
                      </p:stCondLst>
                      <p:childTnLst>
                        <p:par>
                          <p:cTn id="49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9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5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6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97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8" fill="hold" nodeType="clickEffect">
                      <p:stCondLst>
                        <p:cond delay="indefinite"/>
                      </p:stCondLst>
                      <p:childTnLst>
                        <p:par>
                          <p:cTn id="49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00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0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 nodeType="clickEffect">
                      <p:stCondLst>
                        <p:cond delay="indefinite"/>
                      </p:stCondLst>
                      <p:childTnLst>
                        <p:par>
                          <p:cTn id="50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07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0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63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68400" y="915840"/>
            <a:ext cx="9144000" cy="337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0000"/>
              </a:lnSpc>
              <a:spcBef>
                <a:spcPts val="7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222268"/>
                </a:solidFill>
                <a:effectLst/>
                <a:uFillTx/>
                <a:latin typeface="Times New Roman"/>
                <a:ea typeface="Calibri"/>
              </a:rPr>
              <a:t>История открытия этого светло-желтого газа насчитывает множество ученых, потерявших свое здоровье при получении и изучении его свойств. Анри Муассан, делавший о нем доклад в Парижской академии наук, имел поврежденный глаз, закрытый черной повязкой. Назовите газ. 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1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2" name="Рисунок 3"/>
          <p:cNvPicPr/>
          <p:nvPr/>
        </p:nvPicPr>
        <p:blipFill>
          <a:blip r:embed="rId1"/>
          <a:stretch/>
        </p:blipFill>
        <p:spPr>
          <a:xfrm>
            <a:off x="4572000" y="3751200"/>
            <a:ext cx="4116240" cy="2940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3" name="Рисунок 4"/>
          <p:cNvPicPr/>
          <p:nvPr/>
        </p:nvPicPr>
        <p:blipFill>
          <a:blip r:embed="rId2"/>
          <a:stretch/>
        </p:blipFill>
        <p:spPr>
          <a:xfrm>
            <a:off x="117360" y="4459320"/>
            <a:ext cx="3938760" cy="152388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510" dur="indefinite" restart="never" nodeType="tmRoot">
          <p:childTnLst>
            <p:seq>
              <p:cTn id="511" dur="indefinite" nodeType="mainSeq">
                <p:childTnLst>
                  <p:par>
                    <p:cTn id="512" fill="hold" nodeType="clickEffect">
                      <p:stCondLst>
                        <p:cond delay="indefinite"/>
                      </p:stCondLst>
                      <p:childTnLst>
                        <p:par>
                          <p:cTn id="51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1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6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7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18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9" fill="hold" nodeType="clickEffect">
                      <p:stCondLst>
                        <p:cond delay="indefinite"/>
                      </p:stCondLst>
                      <p:childTnLst>
                        <p:par>
                          <p:cTn id="52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2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2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6" fill="hold" nodeType="clickEffect">
                      <p:stCondLst>
                        <p:cond delay="indefinite"/>
                      </p:stCondLst>
                      <p:childTnLst>
                        <p:par>
                          <p:cTn id="52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28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30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8640" y="25524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sng" strike="noStrike">
                <a:solidFill>
                  <a:srgbClr val="3333cc"/>
                </a:solidFill>
                <a:effectLst/>
                <a:uFillTx/>
                <a:latin typeface="Arial"/>
              </a:rPr>
              <a:t>5</a:t>
            </a: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88520" y="1101240"/>
            <a:ext cx="8226360" cy="4497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Давно известна человеку.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Она тягуча и красна.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Еще по бронзовому веку.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Знакома в сплавах всем она.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AutoShape 5">
            <a:hlinkClick r:id="rId1" action="ppaction://hlinksldjump"/>
          </p:cNvPr>
          <p:cNvSpPr/>
          <p:nvPr/>
        </p:nvSpPr>
        <p:spPr>
          <a:xfrm>
            <a:off x="882000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6" name="Рисунок 2"/>
          <p:cNvPicPr/>
          <p:nvPr/>
        </p:nvPicPr>
        <p:blipFill>
          <a:blip r:embed="rId2"/>
          <a:stretch/>
        </p:blipFill>
        <p:spPr>
          <a:xfrm>
            <a:off x="592200" y="4519440"/>
            <a:ext cx="3006720" cy="2005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" name="Рисунок 3"/>
          <p:cNvPicPr/>
          <p:nvPr/>
        </p:nvPicPr>
        <p:blipFill>
          <a:blip r:embed="rId3"/>
          <a:stretch/>
        </p:blipFill>
        <p:spPr>
          <a:xfrm>
            <a:off x="4730760" y="5249880"/>
            <a:ext cx="3890880" cy="128736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Effect">
                      <p:stCondLst>
                        <p:cond delay="indefinite"/>
                      </p:stCondLst>
                      <p:childTnLst>
                        <p:par>
                          <p:cTn id="1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Effect">
                      <p:stCondLst>
                        <p:cond delay="indefinite"/>
                      </p:stCondLst>
                      <p:childTnLst>
                        <p:par>
                          <p:cTn id="2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Effect">
                      <p:stCondLst>
                        <p:cond delay="indefinite"/>
                      </p:stCondLst>
                      <p:childTnLst>
                        <p:par>
                          <p:cTn id="3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Effect">
                      <p:stCondLst>
                        <p:cond delay="indefinite"/>
                      </p:stCondLst>
                      <p:childTnLst>
                        <p:par>
                          <p:cTn id="3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46040" y="33300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 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61880" y="1436400"/>
            <a:ext cx="8537760" cy="3436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Меня в составе мрамора найди.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Я твердость придаю кости.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В составе извести еще меня  найдешь.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   Теперь меня ты, верно, назовешь</a:t>
            </a:r>
            <a:r>
              <a:rPr lang="ru-RU" sz="40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.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AutoShape 5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" name="Рисунок 2"/>
          <p:cNvPicPr/>
          <p:nvPr/>
        </p:nvPicPr>
        <p:blipFill>
          <a:blip r:embed="rId2"/>
          <a:stretch/>
        </p:blipFill>
        <p:spPr>
          <a:xfrm>
            <a:off x="6691320" y="4873680"/>
            <a:ext cx="1844640" cy="1844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" name="WordArt 6"/>
          <p:cNvSpPr/>
          <p:nvPr/>
        </p:nvSpPr>
        <p:spPr>
          <a:xfrm>
            <a:off x="1692360" y="5338800"/>
            <a:ext cx="2092320" cy="720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8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Кальций</a:t>
            </a:r>
            <a:endParaRPr lang="ru-RU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 nodeType="clickEffect">
                      <p:stCondLst>
                        <p:cond delay="indefinite"/>
                      </p:stCondLst>
                      <p:childTnLst>
                        <p:par>
                          <p:cTn id="4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Effect">
                      <p:stCondLst>
                        <p:cond delay="indefinite"/>
                      </p:stCondLst>
                      <p:childTnLst>
                        <p:par>
                          <p:cTn id="5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Effect">
                      <p:stCondLst>
                        <p:cond delay="indefinite"/>
                      </p:stCondLst>
                      <p:childTnLst>
                        <p:par>
                          <p:cTn id="6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5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Effect">
                      <p:stCondLst>
                        <p:cond delay="indefinite"/>
                      </p:stCondLst>
                      <p:childTnLst>
                        <p:par>
                          <p:cTn id="6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2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Effect">
                      <p:stCondLst>
                        <p:cond delay="indefinite"/>
                      </p:stCondLst>
                      <p:childTnLst>
                        <p:par>
                          <p:cTn id="7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Effect">
                      <p:stCondLst>
                        <p:cond delay="indefinite"/>
                      </p:stCondLst>
                      <p:childTnLst>
                        <p:par>
                          <p:cTn id="8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82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8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68000" y="0"/>
            <a:ext cx="8226360" cy="1068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233280" y="955800"/>
            <a:ext cx="8785440" cy="240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0" algn="ctr">
              <a:lnSpc>
                <a:spcPct val="100000"/>
              </a:lnSpc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Я крылатый элемент.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В небеса лечу на керосине.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Провожу тепло и ток.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0" algn="ctr">
              <a:lnSpc>
                <a:spcPct val="100000"/>
              </a:lnSpc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    Нахожусь в природе в глине. 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6" name="Picture 8" descr="США повысят тарифы на импортируемый из Мексики алюминий - РИА Новости, 10.07.202"/>
          <p:cNvPicPr/>
          <p:nvPr/>
        </p:nvPicPr>
        <p:blipFill>
          <a:blip r:embed="rId2"/>
          <a:stretch/>
        </p:blipFill>
        <p:spPr>
          <a:xfrm>
            <a:off x="468360" y="3789360"/>
            <a:ext cx="4572000" cy="2571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" name="WordArt 7"/>
          <p:cNvSpPr/>
          <p:nvPr/>
        </p:nvSpPr>
        <p:spPr>
          <a:xfrm>
            <a:off x="5473800" y="4941720"/>
            <a:ext cx="3525840" cy="93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8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Алюминий </a:t>
            </a:r>
            <a:endParaRPr lang="ru-RU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85" dur="indefinite" restart="never" nodeType="tmRoot">
          <p:childTnLst>
            <p:seq>
              <p:cTn id="86" dur="indefinite" nodeType="mainSeq">
                <p:childTnLst>
                  <p:par>
                    <p:cTn id="87" fill="hold" nodeType="clickEffect">
                      <p:stCondLst>
                        <p:cond delay="indefinite"/>
                      </p:stCondLst>
                      <p:childTnLst>
                        <p:par>
                          <p:cTn id="8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Effect">
                      <p:stCondLst>
                        <p:cond delay="indefinite"/>
                      </p:stCondLst>
                      <p:childTnLst>
                        <p:par>
                          <p:cTn id="9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Effect">
                      <p:stCondLst>
                        <p:cond delay="indefinite"/>
                      </p:stCondLst>
                      <p:childTnLst>
                        <p:par>
                          <p:cTn id="9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Effect">
                      <p:stCondLst>
                        <p:cond delay="indefinite"/>
                      </p:stCondLst>
                      <p:childTnLst>
                        <p:par>
                          <p:cTn id="10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Effect">
                      <p:stCondLst>
                        <p:cond delay="indefinite"/>
                      </p:stCondLst>
                      <p:childTnLst>
                        <p:par>
                          <p:cTn id="10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Effect">
                      <p:stCondLst>
                        <p:cond delay="indefinite"/>
                      </p:stCondLst>
                      <p:childTnLst>
                        <p:par>
                          <p:cTn id="11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1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5400" y="4392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15840" y="1753920"/>
            <a:ext cx="8964720" cy="511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  </a:t>
            </a:r>
            <a:r>
              <a:rPr lang="ru-RU" sz="40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Я – газ легчайший и бесцветный,</a:t>
            </a:r>
            <a:br>
              <a:rPr sz="4000"/>
            </a:br>
            <a:r>
              <a:rPr lang="ru-RU" sz="40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Неядовитый и безвредный,</a:t>
            </a:r>
            <a:br>
              <a:rPr sz="4000"/>
            </a:br>
            <a:r>
              <a:rPr lang="ru-RU" sz="40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Соединяясь с кислородом</a:t>
            </a:r>
            <a:br>
              <a:rPr sz="4000"/>
            </a:br>
            <a:r>
              <a:rPr lang="ru-RU" sz="40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Я для питья даю вам воду!</a:t>
            </a:r>
            <a:r>
              <a:rPr lang="ru-RU" sz="4000" b="0" u="none" strike="noStrike">
                <a:solidFill>
                  <a:srgbClr val="595959"/>
                </a:solidFill>
                <a:effectLst/>
                <a:uFillTx/>
                <a:latin typeface="Arial"/>
              </a:rPr>
              <a:t> 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1" name="Рисунок 1"/>
          <p:cNvPicPr/>
          <p:nvPr/>
        </p:nvPicPr>
        <p:blipFill>
          <a:blip r:embed="rId2"/>
          <a:stretch/>
        </p:blipFill>
        <p:spPr>
          <a:xfrm>
            <a:off x="7451640" y="4473720"/>
            <a:ext cx="1548000" cy="1547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2" name="Рисунок 1"/>
          <p:cNvPicPr/>
          <p:nvPr/>
        </p:nvPicPr>
        <p:blipFill>
          <a:blip r:embed="rId3"/>
          <a:stretch/>
        </p:blipFill>
        <p:spPr>
          <a:xfrm>
            <a:off x="1066680" y="4729320"/>
            <a:ext cx="5334120" cy="103644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 nodeType="clickEffect">
                      <p:stCondLst>
                        <p:cond delay="indefinite"/>
                      </p:stCondLst>
                      <p:childTnLst>
                        <p:par>
                          <p:cTn id="1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Effect">
                      <p:stCondLst>
                        <p:cond delay="indefinite"/>
                      </p:stCondLst>
                      <p:childTnLst>
                        <p:par>
                          <p:cTn id="12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Effect">
                      <p:stCondLst>
                        <p:cond delay="indefinite"/>
                      </p:stCondLst>
                      <p:childTnLst>
                        <p:par>
                          <p:cTn id="13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3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5400" y="4392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 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684000" y="1028880"/>
            <a:ext cx="8964360" cy="2976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Я светоносный элемент.</a:t>
            </a:r>
            <a:br>
              <a:rPr sz="4400"/>
            </a:br>
            <a:r>
              <a:rPr lang="ru-RU" sz="44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Я спичку вам зажгу в момент.</a:t>
            </a:r>
            <a:br>
              <a:rPr sz="4400"/>
            </a:br>
            <a:r>
              <a:rPr lang="ru-RU" sz="44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Сожгут меня - и под водой 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Оксид   мой станет кислотой. ...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5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6" name="Рисунок 1"/>
          <p:cNvPicPr/>
          <p:nvPr/>
        </p:nvPicPr>
        <p:blipFill>
          <a:blip r:embed="rId2"/>
          <a:stretch/>
        </p:blipFill>
        <p:spPr>
          <a:xfrm>
            <a:off x="539640" y="4500720"/>
            <a:ext cx="2394000" cy="1585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7" name="WordArt 5"/>
          <p:cNvSpPr txBox="1"/>
          <p:nvPr/>
        </p:nvSpPr>
        <p:spPr>
          <a:xfrm>
            <a:off x="4138560" y="4592520"/>
            <a:ext cx="4175280" cy="998640"/>
          </a:xfrm>
          <a:prstGeom prst="rect">
            <a:avLst/>
          </a:prstGeom>
        </p:spPr>
        <p:txBody>
          <a:bodyPr wrap="none" lIns="90000" rIns="90000" tIns="46800" bIns="46800" anchor="t" anchorCtr="1">
            <a:prstTxWarp prst="textPlain">
              <a:avLst>
                <a:gd name="adj" fmla="val 50000"/>
              </a:avLst>
            </a:prstTxWarp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" b="0" i="1" u="none" spc="3" strike="noStrike">
                <a:ln w="0">
                  <a:noFill/>
                </a:ln>
                <a:solidFill>
                  <a:srgbClr val="ff0000"/>
                </a:solidFill>
                <a:effectLst>
                  <a:outerShdw dist="17819" dir="2700000" rotWithShape="0">
                    <a:srgbClr val="c0c0c0">
                      <a:alpha val="80000"/>
                    </a:srgbClr>
                  </a:outerShdw>
                </a:effectLst>
                <a:uFillTx/>
                <a:latin typeface="Comic Sans MS"/>
              </a:rPr>
              <a:t>ФОСФОР</a:t>
            </a:r>
            <a:endParaRPr lang="ru-RU" sz="400" b="0" i="1" u="none" spc="3" strike="noStrike">
              <a:ln w="0">
                <a:noFill/>
              </a:ln>
              <a:solidFill>
                <a:srgbClr val="ff0000"/>
              </a:solidFill>
              <a:effectLst>
                <a:outerShdw dist="17819" dir="2700000" rotWithShape="0">
                  <a:srgbClr val="c0c0c0">
                    <a:alpha val="80000"/>
                  </a:srgbClr>
                </a:outerShdw>
              </a:effectLst>
              <a:uFillTx/>
              <a:latin typeface="Comic Sans MS"/>
              <a:ea typeface="Comic Sans MS"/>
            </a:endParaRPr>
          </a:p>
        </p:txBody>
      </p:sp>
    </p:spTree>
  </p:cSld>
  <p:transition spd="slow">
    <p:wheel/>
  </p:transition>
  <p:timing>
    <p:tnLst>
      <p:par>
        <p:cTn id="136" dur="indefinite" restart="never" nodeType="tmRoot">
          <p:childTnLst>
            <p:seq>
              <p:cTn id="137" dur="indefinite" nodeType="mainSeq">
                <p:childTnLst>
                  <p:par>
                    <p:cTn id="138" fill="hold" nodeType="clickEffect">
                      <p:stCondLst>
                        <p:cond delay="indefinite"/>
                      </p:stCondLst>
                      <p:childTnLst>
                        <p:par>
                          <p:cTn id="13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Effect">
                      <p:stCondLst>
                        <p:cond delay="indefinite"/>
                      </p:stCondLst>
                      <p:childTnLst>
                        <p:par>
                          <p:cTn id="14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9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0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1" dur="500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Effect">
                      <p:stCondLst>
                        <p:cond delay="indefinite"/>
                      </p:stCondLst>
                      <p:childTnLst>
                        <p:par>
                          <p:cTn id="15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Effect">
                      <p:stCondLst>
                        <p:cond delay="indefinite"/>
                      </p:stCondLst>
                      <p:childTnLst>
                        <p:par>
                          <p:cTn id="16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61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46040" y="4759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46040" y="1628640"/>
            <a:ext cx="8229600" cy="3649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</a:rPr>
              <a:t>Какой металл обладает бактерицидными свойствами?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1" name="Рисунок 1"/>
          <p:cNvPicPr/>
          <p:nvPr/>
        </p:nvPicPr>
        <p:blipFill>
          <a:blip r:embed="rId2"/>
          <a:stretch/>
        </p:blipFill>
        <p:spPr>
          <a:xfrm>
            <a:off x="3203640" y="3068640"/>
            <a:ext cx="2892240" cy="1884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" name="Рисунок 3"/>
          <p:cNvPicPr/>
          <p:nvPr/>
        </p:nvPicPr>
        <p:blipFill>
          <a:blip r:embed="rId3"/>
          <a:stretch/>
        </p:blipFill>
        <p:spPr>
          <a:xfrm>
            <a:off x="2411280" y="4487760"/>
            <a:ext cx="4754520" cy="19051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64" dur="indefinite" restart="never" nodeType="tmRoot">
          <p:childTnLst>
            <p:seq>
              <p:cTn id="165" dur="indefinite" nodeType="mainSeq">
                <p:childTnLst>
                  <p:par>
                    <p:cTn id="166" fill="hold" nodeType="clickEffect">
                      <p:stCondLst>
                        <p:cond delay="indefinite"/>
                      </p:stCondLst>
                      <p:childTnLst>
                        <p:par>
                          <p:cTn id="16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Effect">
                      <p:stCondLst>
                        <p:cond delay="indefinite"/>
                      </p:stCondLst>
                      <p:childTnLst>
                        <p:par>
                          <p:cTn id="17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Effect">
                      <p:stCondLst>
                        <p:cond delay="indefinite"/>
                      </p:stCondLst>
                      <p:childTnLst>
                        <p:par>
                          <p:cTn id="17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9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8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82480" y="40428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10:</a:t>
            </a:r>
            <a:br>
              <a:rPr sz="3600"/>
            </a:b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82480" y="1412640"/>
            <a:ext cx="7950240" cy="177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Calibri"/>
                <a:ea typeface="Times New Roman"/>
              </a:rPr>
              <a:t>Какой металл входит в состав яичной скорлупы, раковины моллюска, жемчужины и мела?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6" name="WordArt 5"/>
          <p:cNvSpPr txBox="1"/>
          <p:nvPr/>
        </p:nvSpPr>
        <p:spPr>
          <a:xfrm>
            <a:off x="2556000" y="5859360"/>
            <a:ext cx="3816360" cy="998640"/>
          </a:xfrm>
          <a:prstGeom prst="rect">
            <a:avLst/>
          </a:prstGeom>
        </p:spPr>
        <p:txBody>
          <a:bodyPr wrap="none" lIns="90000" rIns="90000" tIns="46800" bIns="46800" anchor="t" anchorCtr="1">
            <a:prstTxWarp prst="textPlain">
              <a:avLst>
                <a:gd name="adj" fmla="val 50000"/>
              </a:avLst>
            </a:prstTxWarp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0" i="1" u="none" spc="3" strike="noStrike">
                <a:ln w="0">
                  <a:noFill/>
                </a:ln>
                <a:solidFill>
                  <a:srgbClr val="ff0000"/>
                </a:solidFill>
                <a:effectLst>
                  <a:outerShdw dist="17819" dir="2700000" rotWithShape="0">
                    <a:srgbClr val="c0c0c0">
                      <a:alpha val="80000"/>
                    </a:srgbClr>
                  </a:outerShdw>
                </a:effectLst>
                <a:uFillTx/>
                <a:latin typeface="Comic Sans MS"/>
              </a:rPr>
              <a:t> </a:t>
            </a:r>
            <a:endParaRPr lang="ru-RU" sz="1800" b="0" i="1" u="none" spc="3" strike="noStrike">
              <a:ln w="0">
                <a:noFill/>
              </a:ln>
              <a:solidFill>
                <a:srgbClr val="ff0000"/>
              </a:solidFill>
              <a:effectLst>
                <a:outerShdw dist="17819" dir="2700000" rotWithShape="0">
                  <a:srgbClr val="c0c0c0">
                    <a:alpha val="80000"/>
                  </a:srgbClr>
                </a:outerShdw>
              </a:effectLst>
              <a:uFillTx/>
              <a:latin typeface="Comic Sans MS"/>
              <a:ea typeface="Comic Sans MS"/>
            </a:endParaRPr>
          </a:p>
        </p:txBody>
      </p:sp>
      <p:sp>
        <p:nvSpPr>
          <p:cNvPr id="57" name="Rectangle 3"/>
          <p:cNvSpPr/>
          <p:nvPr/>
        </p:nvSpPr>
        <p:spPr>
          <a:xfrm>
            <a:off x="3479760" y="7978680"/>
            <a:ext cx="7308720" cy="193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rmAutofit/>
          </a:bodyPr>
          <a:p>
            <a:pPr marL="343080" indent="-343080" algn="ctr">
              <a:lnSpc>
                <a:spcPct val="80000"/>
              </a:lnSpc>
              <a:spcBef>
                <a:spcPts val="1001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254061"/>
                </a:solidFill>
                <a:effectLst/>
                <a:uFillTx/>
                <a:latin typeface="Times New Roman"/>
                <a:ea typeface="Calibri"/>
              </a:rPr>
              <a:t>Металл, при помощи которого можно измерить температуру?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8" name="Picture 10" descr="https://avatars.mds.yandex.net/i?id=e0569901c1559f66707bf96322fc65be0e18824b-8492330-images-thumbs&amp;n=13"/>
          <p:cNvPicPr/>
          <p:nvPr/>
        </p:nvPicPr>
        <p:blipFill>
          <a:blip r:embed="rId2"/>
          <a:stretch/>
        </p:blipFill>
        <p:spPr>
          <a:xfrm>
            <a:off x="395280" y="3448080"/>
            <a:ext cx="2532240" cy="1671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" name="Picture 12" descr="https://avatars.mds.yandex.net/i?id=0d149d9389ff96bd2fc18db8467dd1117eceb0e9-4809781-images-thumbs&amp;n=13"/>
          <p:cNvPicPr/>
          <p:nvPr/>
        </p:nvPicPr>
        <p:blipFill>
          <a:blip r:embed="rId3"/>
          <a:stretch/>
        </p:blipFill>
        <p:spPr>
          <a:xfrm>
            <a:off x="3479760" y="3448080"/>
            <a:ext cx="2168640" cy="1498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" name="Picture 14" descr="https://avatars.mds.yandex.net/i?id=1510f6eabd368adaf13afa02c33dba1737a10f59-10246451-images-thumbs&amp;n=13"/>
          <p:cNvPicPr/>
          <p:nvPr/>
        </p:nvPicPr>
        <p:blipFill>
          <a:blip r:embed="rId4"/>
          <a:stretch/>
        </p:blipFill>
        <p:spPr>
          <a:xfrm>
            <a:off x="6526080" y="3432240"/>
            <a:ext cx="2173320" cy="1501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" name="Рисунок 3"/>
          <p:cNvPicPr/>
          <p:nvPr/>
        </p:nvPicPr>
        <p:blipFill>
          <a:blip r:embed="rId5"/>
          <a:stretch/>
        </p:blipFill>
        <p:spPr>
          <a:xfrm>
            <a:off x="3030480" y="4646520"/>
            <a:ext cx="3495600" cy="18781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82" dur="indefinite" restart="never" nodeType="tmRoot">
          <p:childTnLst>
            <p:seq>
              <p:cTn id="183" dur="indefinite" nodeType="mainSeq">
                <p:childTnLst>
                  <p:par>
                    <p:cTn id="184" fill="hold" nodeType="clickEffect">
                      <p:stCondLst>
                        <p:cond delay="indefinite"/>
                      </p:stCondLst>
                      <p:childTnLst>
                        <p:par>
                          <p:cTn id="18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86" presetID="21" presetClass="entr" fill="hold" nodeType="clickEffect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id="18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Effect">
                      <p:stCondLst>
                        <p:cond delay="indefinite"/>
                      </p:stCondLst>
                      <p:childTnLst>
                        <p:par>
                          <p:cTn id="19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Effect">
                      <p:stCondLst>
                        <p:cond delay="indefinite"/>
                      </p:stCondLst>
                      <p:childTnLst>
                        <p:par>
                          <p:cTn id="19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9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Effect">
                      <p:stCondLst>
                        <p:cond delay="indefinite"/>
                      </p:stCondLst>
                      <p:childTnLst>
                        <p:par>
                          <p:cTn id="20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0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Effect">
                      <p:stCondLst>
                        <p:cond delay="indefinite"/>
                      </p:stCondLst>
                      <p:childTnLst>
                        <p:par>
                          <p:cTn id="20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Effect">
                      <p:stCondLst>
                        <p:cond delay="indefinite"/>
                      </p:stCondLst>
                      <p:childTnLst>
                        <p:par>
                          <p:cTn id="21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Effect">
                      <p:stCondLst>
                        <p:cond delay="indefinite"/>
                      </p:stCondLst>
                      <p:childTnLst>
                        <p:par>
                          <p:cTn id="2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23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2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1445</TotalTime>
  <Application>LibreOffice/25.8.4.2$Windows_X86_64 LibreOffice_project/290daaa01b999472f0c7a3890eb6a550fd74c6df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2008-05-17T19:31:23Z</dcterms:created>
  <dc:creator>www.PHILka.RU</dc:creator>
  <dc:description/>
  <dc:language>ru-RU</dc:language>
  <cp:lastModifiedBy/>
  <dcterms:modified xsi:type="dcterms:W3CDTF">2026-01-28T11:39:38Z</dcterms:modified>
  <cp:revision>132</cp:revision>
  <dc:subject/>
  <dc:title>«Своя игра»</dc:title>
</cp:coreProperties>
</file>